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3"/>
  </p:notesMasterIdLst>
  <p:sldIdLst>
    <p:sldId id="256" r:id="rId2"/>
    <p:sldId id="257" r:id="rId3"/>
    <p:sldId id="286" r:id="rId4"/>
    <p:sldId id="287" r:id="rId5"/>
    <p:sldId id="288" r:id="rId6"/>
    <p:sldId id="289" r:id="rId7"/>
    <p:sldId id="290" r:id="rId8"/>
    <p:sldId id="291" r:id="rId9"/>
    <p:sldId id="292" r:id="rId10"/>
    <p:sldId id="293" r:id="rId11"/>
    <p:sldId id="295" r:id="rId12"/>
    <p:sldId id="294" r:id="rId13"/>
    <p:sldId id="301" r:id="rId14"/>
    <p:sldId id="302" r:id="rId15"/>
    <p:sldId id="314" r:id="rId16"/>
    <p:sldId id="315" r:id="rId17"/>
    <p:sldId id="304" r:id="rId18"/>
    <p:sldId id="316" r:id="rId19"/>
    <p:sldId id="317" r:id="rId20"/>
    <p:sldId id="318" r:id="rId21"/>
    <p:sldId id="308" r:id="rId22"/>
    <p:sldId id="309" r:id="rId23"/>
    <p:sldId id="310" r:id="rId24"/>
    <p:sldId id="319" r:id="rId25"/>
    <p:sldId id="311" r:id="rId26"/>
    <p:sldId id="321" r:id="rId27"/>
    <p:sldId id="312" r:id="rId28"/>
    <p:sldId id="320" r:id="rId29"/>
    <p:sldId id="313" r:id="rId30"/>
    <p:sldId id="285" r:id="rId31"/>
    <p:sldId id="264" r:id="rId3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5897" autoAdjust="0"/>
  </p:normalViewPr>
  <p:slideViewPr>
    <p:cSldViewPr snapToGrid="0" snapToObjects="1">
      <p:cViewPr varScale="1">
        <p:scale>
          <a:sx n="86" d="100"/>
          <a:sy n="86" d="100"/>
        </p:scale>
        <p:origin x="-2160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notesMaster" Target="notesMasters/notesMaster1.xml"/><Relationship Id="rId34" Type="http://schemas.openxmlformats.org/officeDocument/2006/relationships/printerSettings" Target="printerSettings/printerSettings1.bin"/><Relationship Id="rId35" Type="http://schemas.openxmlformats.org/officeDocument/2006/relationships/presProps" Target="presProps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heme" Target="theme/theme1.xml"/><Relationship Id="rId3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5D81A1-E7BF-3645-8945-BCD78B6BA4FE}" type="datetimeFigureOut">
              <a:rPr lang="en-US" smtClean="0"/>
              <a:t>06/03/18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7AAB6F-339F-F14B-B8AE-1694346EA0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1466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Using </a:t>
            </a:r>
            <a:r>
              <a:rPr lang="en-US" dirty="0" err="1" smtClean="0"/>
              <a:t>Redis</a:t>
            </a:r>
            <a:r>
              <a:rPr lang="en-US" dirty="0" smtClean="0"/>
              <a:t> cluster to store metadata</a:t>
            </a:r>
          </a:p>
          <a:p>
            <a:pPr marL="0" indent="0">
              <a:buNone/>
            </a:pPr>
            <a:r>
              <a:rPr lang="en-US" dirty="0" smtClean="0"/>
              <a:t>Needs backups</a:t>
            </a:r>
          </a:p>
          <a:p>
            <a:pPr marL="0" indent="0">
              <a:buNone/>
            </a:pPr>
            <a:r>
              <a:rPr lang="en-US" dirty="0" smtClean="0"/>
              <a:t>As data grows backups become expensive and complicated</a:t>
            </a:r>
          </a:p>
          <a:p>
            <a:pPr marL="0" indent="0">
              <a:buNone/>
            </a:pPr>
            <a:r>
              <a:rPr lang="en-US" dirty="0" smtClean="0"/>
              <a:t>Replaced backup infrastructure with Aurora cluster behind </a:t>
            </a:r>
            <a:r>
              <a:rPr lang="en-US" dirty="0" err="1" smtClean="0"/>
              <a:t>Redis</a:t>
            </a:r>
            <a:r>
              <a:rPr lang="en-US" dirty="0" smtClean="0"/>
              <a:t> cluster</a:t>
            </a:r>
          </a:p>
          <a:p>
            <a:pPr marL="0" indent="0">
              <a:buNone/>
            </a:pPr>
            <a:r>
              <a:rPr lang="en-US" dirty="0" smtClean="0"/>
              <a:t>Management &amp; cost improvement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AAB6F-339F-F14B-B8AE-1694346EA08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6025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C6449C-5490-A249-872E-61AEBF07BCF4}" type="datetimeFigureOut">
              <a:rPr lang="en-US" smtClean="0"/>
              <a:t>06/03/18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0D817-0534-264D-B005-0061739528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6146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C6449C-5490-A249-872E-61AEBF07BCF4}" type="datetimeFigureOut">
              <a:rPr lang="en-US" smtClean="0"/>
              <a:t>06/03/18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0D817-0534-264D-B005-0061739528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1438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C6449C-5490-A249-872E-61AEBF07BCF4}" type="datetimeFigureOut">
              <a:rPr lang="en-US" smtClean="0"/>
              <a:t>06/03/18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0D817-0534-264D-B005-0061739528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2740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C6449C-5490-A249-872E-61AEBF07BCF4}" type="datetimeFigureOut">
              <a:rPr lang="en-US" smtClean="0"/>
              <a:t>06/03/18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0D817-0534-264D-B005-0061739528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4744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C6449C-5490-A249-872E-61AEBF07BCF4}" type="datetimeFigureOut">
              <a:rPr lang="en-US" smtClean="0"/>
              <a:t>06/03/18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0D817-0534-264D-B005-0061739528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1349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C6449C-5490-A249-872E-61AEBF07BCF4}" type="datetimeFigureOut">
              <a:rPr lang="en-US" smtClean="0"/>
              <a:t>06/03/18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0D817-0534-264D-B005-0061739528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9341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C6449C-5490-A249-872E-61AEBF07BCF4}" type="datetimeFigureOut">
              <a:rPr lang="en-US" smtClean="0"/>
              <a:t>06/03/18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0D817-0534-264D-B005-0061739528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6783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C6449C-5490-A249-872E-61AEBF07BCF4}" type="datetimeFigureOut">
              <a:rPr lang="en-US" smtClean="0"/>
              <a:t>06/03/18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0D817-0534-264D-B005-0061739528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34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C6449C-5490-A249-872E-61AEBF07BCF4}" type="datetimeFigureOut">
              <a:rPr lang="en-US" smtClean="0"/>
              <a:t>06/03/18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0D817-0534-264D-B005-0061739528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4126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C6449C-5490-A249-872E-61AEBF07BCF4}" type="datetimeFigureOut">
              <a:rPr lang="en-US" smtClean="0"/>
              <a:t>06/03/18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0D817-0534-264D-B005-0061739528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3817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C6449C-5490-A249-872E-61AEBF07BCF4}" type="datetimeFigureOut">
              <a:rPr lang="en-US" smtClean="0"/>
              <a:t>06/03/18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0D817-0534-264D-B005-0061739528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0237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C6449C-5490-A249-872E-61AEBF07BCF4}" type="datetimeFigureOut">
              <a:rPr lang="en-US" smtClean="0"/>
              <a:t>06/03/18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90D817-0534-264D-B005-0061739528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0279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AWS </a:t>
            </a:r>
            <a:r>
              <a:rPr lang="en-US" dirty="0" err="1" smtClean="0"/>
              <a:t>re:invent</a:t>
            </a:r>
            <a:r>
              <a:rPr lang="en-US" dirty="0" smtClean="0"/>
              <a:t> 2017</a:t>
            </a:r>
            <a:br>
              <a:rPr lang="en-US" dirty="0" smtClean="0"/>
            </a:br>
            <a:r>
              <a:rPr lang="en-US" dirty="0" smtClean="0"/>
              <a:t>Getting started with AWS Aurora </a:t>
            </a:r>
            <a:br>
              <a:rPr lang="en-US" dirty="0" smtClean="0"/>
            </a:br>
            <a:r>
              <a:rPr lang="en-US" dirty="0"/>
              <a:t>s</a:t>
            </a:r>
            <a:r>
              <a:rPr lang="en-US" dirty="0" smtClean="0"/>
              <a:t>ummary  and highlights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by Atanas Kuzmanov</a:t>
            </a:r>
          </a:p>
          <a:p>
            <a:r>
              <a:rPr lang="en-US" dirty="0" smtClean="0"/>
              <a:t>15-December-2017</a:t>
            </a:r>
            <a:endParaRPr lang="en-US" dirty="0"/>
          </a:p>
        </p:txBody>
      </p:sp>
      <p:pic>
        <p:nvPicPr>
          <p:cNvPr id="6" name="Picture 5" descr="amazon_auror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8618" y="4912777"/>
            <a:ext cx="2778890" cy="1945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8892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sz="7300" b="1" u="sng" dirty="0" smtClean="0"/>
              <a:t>A</a:t>
            </a:r>
            <a:r>
              <a:rPr lang="en-US" dirty="0" smtClean="0"/>
              <a:t>urora scales well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4" name="Picture 3" descr="Screen Shot 2017-12-14 at 12.05.5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0200"/>
            <a:ext cx="9144000" cy="4090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5528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6600" b="1" u="sng" dirty="0" smtClean="0"/>
              <a:t>H</a:t>
            </a:r>
            <a:r>
              <a:rPr lang="en-US" sz="3600" dirty="0" smtClean="0"/>
              <a:t>ow does it achieve this performance?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b="1" u="sng" dirty="0" smtClean="0"/>
              <a:t>D</a:t>
            </a:r>
            <a:r>
              <a:rPr lang="en-US" dirty="0" smtClean="0"/>
              <a:t>oes less work:</a:t>
            </a:r>
          </a:p>
          <a:p>
            <a:pPr>
              <a:buFont typeface="Wingdings" charset="2"/>
              <a:buChar char="§"/>
            </a:pPr>
            <a:r>
              <a:rPr lang="en-US" dirty="0" smtClean="0"/>
              <a:t>Fewer I/</a:t>
            </a:r>
            <a:r>
              <a:rPr lang="en-US" dirty="0" err="1" smtClean="0"/>
              <a:t>Os</a:t>
            </a:r>
            <a:endParaRPr lang="en-US" dirty="0" smtClean="0"/>
          </a:p>
          <a:p>
            <a:pPr>
              <a:buFont typeface="Wingdings" charset="2"/>
              <a:buChar char="§"/>
            </a:pPr>
            <a:r>
              <a:rPr lang="en-US" dirty="0" smtClean="0"/>
              <a:t>Minimize network packets</a:t>
            </a:r>
          </a:p>
          <a:p>
            <a:pPr>
              <a:buFont typeface="Wingdings" charset="2"/>
              <a:buChar char="§"/>
            </a:pPr>
            <a:r>
              <a:rPr lang="en-US" dirty="0" smtClean="0"/>
              <a:t>Cache prior results</a:t>
            </a:r>
          </a:p>
          <a:p>
            <a:pPr>
              <a:buFont typeface="Wingdings" charset="2"/>
              <a:buChar char="§"/>
            </a:pPr>
            <a:r>
              <a:rPr lang="en-US" dirty="0" smtClean="0"/>
              <a:t>Offload the database engine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b="1" u="sng" dirty="0" smtClean="0"/>
              <a:t>I</a:t>
            </a:r>
            <a:r>
              <a:rPr lang="en-US" dirty="0" smtClean="0"/>
              <a:t>t’s more efficient:</a:t>
            </a:r>
          </a:p>
          <a:p>
            <a:pPr>
              <a:buFont typeface="Wingdings" charset="2"/>
              <a:buChar char="§"/>
            </a:pPr>
            <a:r>
              <a:rPr lang="en-US" dirty="0" smtClean="0"/>
              <a:t>Reduce latency path</a:t>
            </a:r>
          </a:p>
          <a:p>
            <a:pPr>
              <a:buFont typeface="Wingdings" charset="2"/>
              <a:buChar char="§"/>
            </a:pPr>
            <a:r>
              <a:rPr lang="en-US" dirty="0" smtClean="0"/>
              <a:t>Use lock-free data </a:t>
            </a:r>
            <a:r>
              <a:rPr lang="en-US" dirty="0" err="1" smtClean="0"/>
              <a:t>strucutures</a:t>
            </a:r>
            <a:endParaRPr lang="en-US" dirty="0" smtClean="0"/>
          </a:p>
          <a:p>
            <a:pPr>
              <a:buFont typeface="Wingdings" charset="2"/>
              <a:buChar char="§"/>
            </a:pPr>
            <a:r>
              <a:rPr lang="en-US" dirty="0" smtClean="0"/>
              <a:t>Batch operations together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7832279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sz="7300" b="1" u="sng" dirty="0" smtClean="0"/>
              <a:t>H</a:t>
            </a:r>
            <a:r>
              <a:rPr lang="en-US" sz="4000" dirty="0"/>
              <a:t>ow does it achieve this performance?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b="1" u="sng" dirty="0" smtClean="0"/>
              <a:t>U</a:t>
            </a:r>
            <a:r>
              <a:rPr lang="en-US" dirty="0" smtClean="0"/>
              <a:t>ses </a:t>
            </a:r>
            <a:r>
              <a:rPr lang="en-US" dirty="0"/>
              <a:t>custom </a:t>
            </a:r>
            <a:r>
              <a:rPr lang="en-US" dirty="0" smtClean="0"/>
              <a:t>protocols, not standard storage protocols:</a:t>
            </a:r>
          </a:p>
          <a:p>
            <a:pPr>
              <a:buFont typeface="Wingdings" charset="2"/>
              <a:buChar char="§"/>
            </a:pPr>
            <a:r>
              <a:rPr lang="en-US" dirty="0"/>
              <a:t>R</a:t>
            </a:r>
            <a:r>
              <a:rPr lang="en-US" dirty="0" smtClean="0"/>
              <a:t>educed trimming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u="sng" dirty="0" smtClean="0"/>
              <a:t>D</a:t>
            </a:r>
            <a:r>
              <a:rPr lang="en-US" dirty="0" smtClean="0"/>
              <a:t>ifference</a:t>
            </a:r>
          </a:p>
          <a:p>
            <a:pPr>
              <a:buFont typeface="Wingdings" charset="2"/>
              <a:buChar char="§"/>
            </a:pPr>
            <a:r>
              <a:rPr lang="en-US" b="1" dirty="0" smtClean="0"/>
              <a:t>Standard protocol</a:t>
            </a:r>
          </a:p>
          <a:p>
            <a:pPr lvl="1">
              <a:buFont typeface="Wingdings" charset="2"/>
              <a:buChar char="§"/>
            </a:pPr>
            <a:r>
              <a:rPr lang="en-US" dirty="0" smtClean="0"/>
              <a:t>Every time you have a dirty page you have to write a 4kb block</a:t>
            </a:r>
          </a:p>
          <a:p>
            <a:pPr marL="0" indent="0">
              <a:buNone/>
            </a:pPr>
            <a:endParaRPr lang="en-US" dirty="0"/>
          </a:p>
          <a:p>
            <a:pPr>
              <a:buFont typeface="Wingdings" charset="2"/>
              <a:buChar char="§"/>
            </a:pPr>
            <a:r>
              <a:rPr lang="en-US" b="1" dirty="0" smtClean="0"/>
              <a:t>Custom protocol</a:t>
            </a:r>
          </a:p>
          <a:p>
            <a:pPr lvl="1">
              <a:buFont typeface="Wingdings" charset="2"/>
              <a:buChar char="§"/>
            </a:pPr>
            <a:r>
              <a:rPr lang="en-US" dirty="0"/>
              <a:t>W</a:t>
            </a:r>
            <a:r>
              <a:rPr lang="en-US" dirty="0" smtClean="0"/>
              <a:t>riting just the deltas</a:t>
            </a:r>
          </a:p>
          <a:p>
            <a:pPr lvl="1">
              <a:buFont typeface="Wingdings" charset="2"/>
              <a:buChar char="§"/>
            </a:pPr>
            <a:r>
              <a:rPr lang="en-US" dirty="0" smtClean="0"/>
              <a:t>10ths of bytes of data </a:t>
            </a:r>
          </a:p>
          <a:p>
            <a:pPr lvl="1">
              <a:buFont typeface="Wingdings" charset="2"/>
              <a:buChar char="§"/>
            </a:pPr>
            <a:r>
              <a:rPr lang="en-US" dirty="0" smtClean="0"/>
              <a:t>These writes are batched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3785528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b="1" u="sng" dirty="0" smtClean="0"/>
              <a:t>C</a:t>
            </a:r>
            <a:r>
              <a:rPr lang="en-US" dirty="0" smtClean="0"/>
              <a:t>ustom lock manager</a:t>
            </a:r>
          </a:p>
          <a:p>
            <a:pPr marL="0" indent="0">
              <a:buNone/>
            </a:pPr>
            <a:endParaRPr lang="en-US" dirty="0" smtClean="0"/>
          </a:p>
          <a:p>
            <a:pPr>
              <a:buFont typeface="Wingdings" charset="2"/>
              <a:buChar char="§"/>
            </a:pPr>
            <a:r>
              <a:rPr lang="en-US" b="1" dirty="0" smtClean="0"/>
              <a:t>MySQL lock manager</a:t>
            </a:r>
          </a:p>
          <a:p>
            <a:pPr lvl="1">
              <a:buFont typeface="Wingdings" charset="2"/>
              <a:buChar char="§"/>
            </a:pPr>
            <a:r>
              <a:rPr lang="en-US" dirty="0" smtClean="0"/>
              <a:t>Big latch (</a:t>
            </a:r>
            <a:r>
              <a:rPr lang="en-US" dirty="0" err="1" smtClean="0"/>
              <a:t>mutex</a:t>
            </a:r>
            <a:r>
              <a:rPr lang="en-US" dirty="0" smtClean="0"/>
              <a:t>)</a:t>
            </a:r>
          </a:p>
          <a:p>
            <a:pPr lvl="1">
              <a:buFont typeface="Wingdings" charset="2"/>
              <a:buChar char="§"/>
            </a:pPr>
            <a:r>
              <a:rPr lang="en-US" dirty="0"/>
              <a:t>A</a:t>
            </a:r>
            <a:r>
              <a:rPr lang="en-US" dirty="0" smtClean="0"/>
              <a:t>t one point in time there is only one transaction that can go in the lock manager</a:t>
            </a:r>
          </a:p>
          <a:p>
            <a:pPr marL="0" indent="0">
              <a:buNone/>
            </a:pPr>
            <a:endParaRPr lang="en-US" dirty="0"/>
          </a:p>
          <a:p>
            <a:pPr>
              <a:buFont typeface="Wingdings" charset="2"/>
              <a:buChar char="§"/>
            </a:pPr>
            <a:r>
              <a:rPr lang="en-US" b="1" dirty="0" smtClean="0"/>
              <a:t>Latch free lock manager</a:t>
            </a:r>
          </a:p>
          <a:p>
            <a:pPr lvl="1">
              <a:buFont typeface="Wingdings" charset="2"/>
              <a:buChar char="§"/>
            </a:pPr>
            <a:r>
              <a:rPr lang="en-US" dirty="0" smtClean="0"/>
              <a:t>Parallelizes the way it works</a:t>
            </a:r>
          </a:p>
          <a:p>
            <a:pPr lvl="1">
              <a:buFont typeface="Wingdings" charset="2"/>
              <a:buChar char="§"/>
            </a:pPr>
            <a:r>
              <a:rPr lang="en-US" dirty="0" smtClean="0"/>
              <a:t>Multiple transactions which can work on multiple lock chains</a:t>
            </a:r>
          </a:p>
          <a:p>
            <a:pPr lvl="1">
              <a:buFont typeface="Wingdings" charset="2"/>
              <a:buChar char="§"/>
            </a:pPr>
            <a:r>
              <a:rPr lang="en-US" dirty="0" smtClean="0"/>
              <a:t>Can have multiple scan operations on the same lock chain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sz="7300" b="1" u="sng" dirty="0" smtClean="0"/>
              <a:t>H</a:t>
            </a:r>
            <a:r>
              <a:rPr lang="en-US" sz="4000" dirty="0"/>
              <a:t>ow does it achieve this performance?</a:t>
            </a:r>
          </a:p>
        </p:txBody>
      </p:sp>
    </p:spTree>
    <p:extLst>
      <p:ext uri="{BB962C8B-B14F-4D97-AF65-F5344CB8AC3E}">
        <p14:creationId xmlns:p14="http://schemas.microsoft.com/office/powerpoint/2010/main" val="16759279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sz="7300" b="1" u="sng" dirty="0" smtClean="0"/>
              <a:t>H</a:t>
            </a:r>
            <a:r>
              <a:rPr lang="en-US" sz="4000" dirty="0"/>
              <a:t>ow does it achieve this performance?</a:t>
            </a:r>
          </a:p>
        </p:txBody>
      </p:sp>
      <p:pic>
        <p:nvPicPr>
          <p:cNvPr id="2" name="Picture 1" descr="Screen Shot 2017-12-14 at 13.53.5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15405"/>
            <a:ext cx="9144000" cy="3626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3204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u="sng" dirty="0" smtClean="0"/>
              <a:t>U</a:t>
            </a:r>
            <a:r>
              <a:rPr lang="en-US" dirty="0" smtClean="0"/>
              <a:t>ses metadata and schema versioning.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sz="7300" b="1" u="sng" dirty="0" smtClean="0"/>
              <a:t>D</a:t>
            </a:r>
            <a:r>
              <a:rPr lang="en-US" sz="4000" dirty="0" smtClean="0"/>
              <a:t>atabase schema update</a:t>
            </a:r>
            <a:endParaRPr lang="en-US" sz="4000" dirty="0"/>
          </a:p>
        </p:txBody>
      </p:sp>
      <p:pic>
        <p:nvPicPr>
          <p:cNvPr id="2" name="Picture 1" descr="Screen Shot 2017-12-14 at 14.06.3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39078"/>
            <a:ext cx="9144000" cy="3802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1751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u="sng" dirty="0" smtClean="0"/>
              <a:t>P</a:t>
            </a:r>
            <a:r>
              <a:rPr lang="en-US" dirty="0" smtClean="0"/>
              <a:t>erformance.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sz="7300" b="1" u="sng" dirty="0" smtClean="0"/>
              <a:t>D</a:t>
            </a:r>
            <a:r>
              <a:rPr lang="en-US" sz="4000" dirty="0" smtClean="0"/>
              <a:t>atabase schema update</a:t>
            </a:r>
            <a:endParaRPr lang="en-US" sz="4000" dirty="0"/>
          </a:p>
        </p:txBody>
      </p:sp>
      <p:pic>
        <p:nvPicPr>
          <p:cNvPr id="4" name="Picture 3" descr="Screen Shot 2017-12-14 at 14.08.5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96332"/>
            <a:ext cx="9144000" cy="385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1751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800" b="1" dirty="0" smtClean="0"/>
          </a:p>
          <a:p>
            <a:pPr marL="0" indent="0">
              <a:buNone/>
            </a:pPr>
            <a:r>
              <a:rPr lang="en-US" sz="2800" b="1" i="1" dirty="0" smtClean="0"/>
              <a:t>"</a:t>
            </a:r>
            <a:r>
              <a:rPr lang="en-US" sz="2800" i="1" dirty="0"/>
              <a:t>Performance only matters if your database is up.</a:t>
            </a:r>
            <a:r>
              <a:rPr lang="en-US" sz="2800" b="1" i="1" dirty="0"/>
              <a:t>"</a:t>
            </a:r>
            <a:endParaRPr lang="en-US" sz="2800" b="1" i="1" dirty="0" smtClean="0"/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2800" dirty="0" smtClean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sz="7300" b="1" u="sng" dirty="0" smtClean="0"/>
              <a:t>A</a:t>
            </a:r>
            <a:r>
              <a:rPr lang="en-US" sz="4000" dirty="0" smtClean="0"/>
              <a:t>vailability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5633204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sz="7300" b="1" u="sng" dirty="0" smtClean="0"/>
              <a:t>A</a:t>
            </a:r>
            <a:r>
              <a:rPr lang="en-US" sz="4000" dirty="0" smtClean="0"/>
              <a:t>vailability</a:t>
            </a:r>
            <a:endParaRPr lang="en-US" sz="4000" dirty="0"/>
          </a:p>
        </p:txBody>
      </p:sp>
      <p:pic>
        <p:nvPicPr>
          <p:cNvPr id="4" name="Picture 3" descr="Screen Shot 2017-12-14 at 14.11.3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0200"/>
            <a:ext cx="9144000" cy="4681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6199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15115"/>
            <a:ext cx="9042826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u="sng" dirty="0" smtClean="0"/>
              <a:t>D</a:t>
            </a:r>
            <a:r>
              <a:rPr lang="en-US" sz="2800" dirty="0" smtClean="0"/>
              <a:t>ata from the field – from entire population of databases AWS currently have.</a:t>
            </a:r>
          </a:p>
          <a:p>
            <a:pPr marL="0" indent="0">
              <a:buNone/>
            </a:pPr>
            <a:endParaRPr lang="en-US" sz="2800" dirty="0" smtClean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sz="7300" b="1" u="sng" dirty="0" smtClean="0"/>
              <a:t>A</a:t>
            </a:r>
            <a:r>
              <a:rPr lang="en-US" sz="4000" dirty="0" smtClean="0"/>
              <a:t>vailability</a:t>
            </a:r>
            <a:endParaRPr lang="en-US" sz="4000" dirty="0"/>
          </a:p>
        </p:txBody>
      </p:sp>
      <p:pic>
        <p:nvPicPr>
          <p:cNvPr id="7" name="Picture 6" descr="Screen Shot 2017-12-14 at 14.14.4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08784"/>
            <a:ext cx="9144000" cy="4549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8899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sz="7300" b="1" u="sng" dirty="0" smtClean="0"/>
              <a:t>W</a:t>
            </a:r>
            <a:r>
              <a:rPr lang="en-US" dirty="0" smtClean="0"/>
              <a:t>hat is AWS Aurora?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b="1" u="sng" dirty="0"/>
              <a:t>F</a:t>
            </a:r>
            <a:r>
              <a:rPr lang="en-US" dirty="0"/>
              <a:t>ully managed relational database service </a:t>
            </a:r>
            <a:r>
              <a:rPr lang="en-US" dirty="0" err="1"/>
              <a:t>optimised</a:t>
            </a:r>
            <a:r>
              <a:rPr lang="en-US" dirty="0"/>
              <a:t> for the </a:t>
            </a:r>
            <a:r>
              <a:rPr lang="en-US" dirty="0" smtClean="0"/>
              <a:t>cloud.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From </a:t>
            </a:r>
            <a:r>
              <a:rPr lang="en-US" dirty="0"/>
              <a:t>a user's perspective</a:t>
            </a:r>
            <a:r>
              <a:rPr lang="en-US" dirty="0" smtClean="0"/>
              <a:t>:</a:t>
            </a:r>
          </a:p>
          <a:p>
            <a:pPr marL="0" indent="0">
              <a:buNone/>
            </a:pPr>
            <a:endParaRPr lang="en-US" dirty="0"/>
          </a:p>
          <a:p>
            <a:pPr>
              <a:buFont typeface="Wingdings" charset="2"/>
              <a:buChar char="§"/>
            </a:pPr>
            <a:r>
              <a:rPr lang="en-US" dirty="0"/>
              <a:t>Speed and availability of high-end commercial databases</a:t>
            </a:r>
          </a:p>
          <a:p>
            <a:pPr>
              <a:buFont typeface="Wingdings" charset="2"/>
              <a:buChar char="§"/>
            </a:pPr>
            <a:endParaRPr lang="en-US" dirty="0"/>
          </a:p>
          <a:p>
            <a:pPr>
              <a:buFont typeface="Wingdings" charset="2"/>
              <a:buChar char="§"/>
            </a:pPr>
            <a:r>
              <a:rPr lang="en-US" dirty="0"/>
              <a:t>Simplicity and cost-effectiveness of open source databases</a:t>
            </a:r>
          </a:p>
          <a:p>
            <a:pPr>
              <a:buFont typeface="Wingdings" charset="2"/>
              <a:buChar char="§"/>
            </a:pPr>
            <a:endParaRPr lang="en-US" dirty="0"/>
          </a:p>
          <a:p>
            <a:pPr>
              <a:buFont typeface="Wingdings" charset="2"/>
              <a:buChar char="§"/>
            </a:pPr>
            <a:r>
              <a:rPr lang="en-US" dirty="0" smtClean="0"/>
              <a:t>Compatibility </a:t>
            </a:r>
            <a:r>
              <a:rPr lang="en-US" dirty="0"/>
              <a:t>with MySQL and </a:t>
            </a:r>
            <a:r>
              <a:rPr lang="en-US" dirty="0" err="1"/>
              <a:t>PostgreSQL</a:t>
            </a:r>
            <a:endParaRPr lang="en-US" dirty="0"/>
          </a:p>
          <a:p>
            <a:pPr>
              <a:buFont typeface="Wingdings" charset="2"/>
              <a:buChar char="§"/>
            </a:pPr>
            <a:endParaRPr lang="en-US" dirty="0"/>
          </a:p>
          <a:p>
            <a:pPr>
              <a:buFont typeface="Wingdings" charset="2"/>
              <a:buChar char="§"/>
            </a:pPr>
            <a:r>
              <a:rPr lang="en-US" dirty="0"/>
              <a:t>Simple pay as you go pricing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4" name="Picture 3" descr="Amazon-Auror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2185" y="4816005"/>
            <a:ext cx="1761816" cy="2018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8926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u="sng" dirty="0" smtClean="0"/>
              <a:t>Z</a:t>
            </a:r>
            <a:r>
              <a:rPr lang="en-US" dirty="0" smtClean="0"/>
              <a:t>ero Down Time Patching</a:t>
            </a:r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sz="7300" b="1" u="sng" dirty="0" smtClean="0"/>
              <a:t>A</a:t>
            </a:r>
            <a:r>
              <a:rPr lang="en-US" sz="4000" dirty="0" smtClean="0"/>
              <a:t>vailability</a:t>
            </a:r>
            <a:endParaRPr lang="en-US" sz="4000" dirty="0"/>
          </a:p>
        </p:txBody>
      </p:sp>
      <p:pic>
        <p:nvPicPr>
          <p:cNvPr id="5" name="Picture 4" descr="Screen Shot 2017-12-14 at 14.18.5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98263"/>
            <a:ext cx="9144000" cy="4364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5939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sz="7300" b="1" u="sng" dirty="0" smtClean="0"/>
              <a:t>S</a:t>
            </a:r>
            <a:r>
              <a:rPr lang="en-US" sz="4000" dirty="0" smtClean="0"/>
              <a:t>ecurity</a:t>
            </a:r>
            <a:endParaRPr lang="en-US" sz="4000" dirty="0"/>
          </a:p>
        </p:txBody>
      </p:sp>
      <p:pic>
        <p:nvPicPr>
          <p:cNvPr id="2" name="Picture 1" descr="Screen Shot 2017-12-14 at 14.26.4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0200"/>
            <a:ext cx="9144000" cy="3820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502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sz="7300" b="1" u="sng" dirty="0" smtClean="0"/>
              <a:t>D</a:t>
            </a:r>
            <a:r>
              <a:rPr lang="en-US" sz="4000" dirty="0" smtClean="0"/>
              <a:t>atabase activity monitoring</a:t>
            </a:r>
            <a:endParaRPr lang="en-US" sz="4000" dirty="0"/>
          </a:p>
        </p:txBody>
      </p:sp>
      <p:pic>
        <p:nvPicPr>
          <p:cNvPr id="2" name="Picture 1" descr="Screen Shot 2017-12-14 at 14.30.0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75640"/>
            <a:ext cx="9144000" cy="4366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502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79195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u="sng" dirty="0" smtClean="0"/>
              <a:t>S</a:t>
            </a:r>
            <a:r>
              <a:rPr lang="en-US" dirty="0" smtClean="0"/>
              <a:t>imple storage management.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sz="7300" b="1" u="sng" dirty="0" smtClean="0"/>
              <a:t>E</a:t>
            </a:r>
            <a:r>
              <a:rPr lang="en-US" sz="4000" dirty="0" smtClean="0"/>
              <a:t>asy to use</a:t>
            </a:r>
            <a:endParaRPr lang="en-US" sz="4000" dirty="0"/>
          </a:p>
        </p:txBody>
      </p:sp>
      <p:pic>
        <p:nvPicPr>
          <p:cNvPr id="2" name="Picture 1" descr="Screen Shot 2017-12-14 at 14.32.3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85589"/>
            <a:ext cx="9144000" cy="4682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502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u="sng" dirty="0" smtClean="0"/>
              <a:t>F</a:t>
            </a:r>
            <a:r>
              <a:rPr lang="en-US" dirty="0" smtClean="0"/>
              <a:t>ast DB cloning.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sz="7300" b="1" u="sng" dirty="0" smtClean="0"/>
              <a:t>E</a:t>
            </a:r>
            <a:r>
              <a:rPr lang="en-US" sz="4000" dirty="0" smtClean="0"/>
              <a:t>asy to use</a:t>
            </a:r>
            <a:endParaRPr lang="en-US" sz="4000" dirty="0"/>
          </a:p>
        </p:txBody>
      </p:sp>
      <p:pic>
        <p:nvPicPr>
          <p:cNvPr id="2" name="Picture 1" descr="Screen Shot 2017-12-14 at 14.32.5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66702"/>
            <a:ext cx="9144000" cy="4775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2216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“1/10</a:t>
            </a:r>
            <a:r>
              <a:rPr lang="en-US" baseline="30000" dirty="0" smtClean="0"/>
              <a:t>th</a:t>
            </a:r>
            <a:r>
              <a:rPr lang="en-US" dirty="0" smtClean="0"/>
              <a:t> of the price of running a commercial database, even cheaper than MySQL.”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sz="7300" b="1" u="sng" dirty="0" smtClean="0"/>
              <a:t>C</a:t>
            </a:r>
            <a:r>
              <a:rPr lang="en-US" sz="4000" dirty="0" smtClean="0"/>
              <a:t>heap and cheerful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940502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26768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u="sng" dirty="0" smtClean="0"/>
              <a:t>M</a:t>
            </a:r>
            <a:r>
              <a:rPr lang="en-US" dirty="0" smtClean="0"/>
              <a:t>ySQL configuration per hour cost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sz="7300" b="1" u="sng" dirty="0" smtClean="0"/>
              <a:t>C</a:t>
            </a:r>
            <a:r>
              <a:rPr lang="en-US" sz="4000" dirty="0" smtClean="0"/>
              <a:t>heap as chips</a:t>
            </a:r>
            <a:endParaRPr lang="en-US" sz="4000" dirty="0"/>
          </a:p>
        </p:txBody>
      </p:sp>
      <p:pic>
        <p:nvPicPr>
          <p:cNvPr id="2" name="Picture 1" descr="Screen Shot 2017-12-14 at 14.37.5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00595"/>
            <a:ext cx="9144000" cy="4757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9016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68638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u="sng" dirty="0" smtClean="0"/>
              <a:t>A</a:t>
            </a:r>
            <a:r>
              <a:rPr lang="en-US" dirty="0" smtClean="0"/>
              <a:t>urora configuration per hour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sz="7300" b="1" u="sng" dirty="0" smtClean="0"/>
              <a:t>C</a:t>
            </a:r>
            <a:r>
              <a:rPr lang="en-US" sz="4000" dirty="0" smtClean="0"/>
              <a:t>heap as chips</a:t>
            </a:r>
            <a:endParaRPr lang="en-US" sz="4000" dirty="0"/>
          </a:p>
        </p:txBody>
      </p:sp>
      <p:pic>
        <p:nvPicPr>
          <p:cNvPr id="2" name="Picture 1" descr="Screen Shot 2017-12-14 at 14.40.4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414" y="1995893"/>
            <a:ext cx="8962585" cy="399870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81414" y="3475232"/>
            <a:ext cx="3223601" cy="2763437"/>
          </a:xfrm>
          <a:prstGeom prst="rect">
            <a:avLst/>
          </a:prstGeom>
          <a:ln>
            <a:solidFill>
              <a:srgbClr val="FFFF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0502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u="sng" dirty="0" smtClean="0"/>
              <a:t>B</a:t>
            </a:r>
            <a:r>
              <a:rPr lang="en-US" sz="2800" dirty="0" smtClean="0"/>
              <a:t>ecause of Aurora’s higher performance could potentially use a smaller instances.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2800" dirty="0" smtClean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sz="7300" b="1" u="sng" dirty="0" smtClean="0"/>
              <a:t>C</a:t>
            </a:r>
            <a:r>
              <a:rPr lang="en-US" sz="4000" dirty="0" smtClean="0"/>
              <a:t>heap as chips</a:t>
            </a:r>
            <a:endParaRPr lang="en-US" sz="4000" dirty="0"/>
          </a:p>
        </p:txBody>
      </p:sp>
      <p:pic>
        <p:nvPicPr>
          <p:cNvPr id="2" name="Picture 1" descr="Screen Shot 2017-12-14 at 14.43.2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52283"/>
            <a:ext cx="9144000" cy="4078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9016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b="1" u="sng" dirty="0" smtClean="0"/>
              <a:t>R</a:t>
            </a:r>
            <a:r>
              <a:rPr lang="en-US" dirty="0" smtClean="0"/>
              <a:t>ead performance </a:t>
            </a:r>
            <a:r>
              <a:rPr lang="en-US" dirty="0" err="1" smtClean="0"/>
              <a:t>optimisations</a:t>
            </a:r>
            <a:endParaRPr lang="en-US" dirty="0" smtClean="0"/>
          </a:p>
          <a:p>
            <a:pPr>
              <a:buFont typeface="Wingdings" charset="2"/>
              <a:buChar char="§"/>
            </a:pPr>
            <a:r>
              <a:rPr lang="en-US" dirty="0" smtClean="0"/>
              <a:t>Parallel query</a:t>
            </a:r>
          </a:p>
          <a:p>
            <a:pPr>
              <a:buFont typeface="Wingdings" charset="2"/>
              <a:buChar char="§"/>
            </a:pPr>
            <a:r>
              <a:rPr lang="en-US" dirty="0" smtClean="0"/>
              <a:t>Hash joins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u="sng" dirty="0"/>
              <a:t>P</a:t>
            </a:r>
            <a:r>
              <a:rPr lang="en-US" dirty="0" smtClean="0"/>
              <a:t>erformance Insights</a:t>
            </a:r>
          </a:p>
          <a:p>
            <a:pPr>
              <a:buFont typeface="Wingdings" charset="2"/>
              <a:buChar char="§"/>
            </a:pPr>
            <a:r>
              <a:rPr lang="en-US" dirty="0" smtClean="0"/>
              <a:t>Currently available on </a:t>
            </a:r>
            <a:r>
              <a:rPr lang="en-US" dirty="0" err="1" smtClean="0"/>
              <a:t>PostreSQL</a:t>
            </a:r>
            <a:endParaRPr lang="en-US" dirty="0" smtClean="0"/>
          </a:p>
          <a:p>
            <a:pPr>
              <a:buFont typeface="Wingdings" charset="2"/>
              <a:buChar char="§"/>
            </a:pPr>
            <a:r>
              <a:rPr lang="en-US" dirty="0" smtClean="0"/>
              <a:t>Coming soon to MySQL</a:t>
            </a:r>
          </a:p>
          <a:p>
            <a:pPr>
              <a:buFont typeface="Wingdings" charset="2"/>
              <a:buChar char="§"/>
            </a:pPr>
            <a:r>
              <a:rPr lang="en-US" dirty="0"/>
              <a:t>Dashboards showing load on </a:t>
            </a:r>
            <a:r>
              <a:rPr lang="en-US" dirty="0" smtClean="0"/>
              <a:t>DB</a:t>
            </a:r>
          </a:p>
          <a:p>
            <a:pPr>
              <a:buFont typeface="Wingdings" charset="2"/>
              <a:buChar char="§"/>
            </a:pPr>
            <a:r>
              <a:rPr lang="en-US" dirty="0" smtClean="0"/>
              <a:t>Enhanced monitoring – from a lot of system metrics</a:t>
            </a:r>
          </a:p>
          <a:p>
            <a:pPr>
              <a:buFont typeface="Wingdings" charset="2"/>
              <a:buChar char="§"/>
            </a:pPr>
            <a:r>
              <a:rPr lang="en-US" dirty="0" smtClean="0"/>
              <a:t>Query bottleneck analysis with drill downs – what queries take most of time, is it doing it on a lock, CPU starved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b="1" u="sng" dirty="0"/>
              <a:t>A</a:t>
            </a:r>
            <a:r>
              <a:rPr lang="en-US" dirty="0"/>
              <a:t>urora </a:t>
            </a:r>
            <a:r>
              <a:rPr lang="en-US" dirty="0" err="1"/>
              <a:t>Serverless</a:t>
            </a:r>
            <a:endParaRPr lang="en-US" dirty="0" smtClean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sz="7300" b="1" u="sng" dirty="0" smtClean="0"/>
              <a:t>C</a:t>
            </a:r>
            <a:r>
              <a:rPr lang="en-US" sz="4000" dirty="0" smtClean="0"/>
              <a:t>oming soon &amp; new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940502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sz="7300" b="1" u="sng" dirty="0" smtClean="0"/>
              <a:t>W</a:t>
            </a:r>
            <a:r>
              <a:rPr lang="en-US" dirty="0" smtClean="0"/>
              <a:t>hat is AWS Aurora?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u="sng" dirty="0" smtClean="0"/>
              <a:t>F</a:t>
            </a:r>
            <a:r>
              <a:rPr lang="en-US" dirty="0" smtClean="0"/>
              <a:t>rom </a:t>
            </a:r>
            <a:r>
              <a:rPr lang="en-US" dirty="0"/>
              <a:t>a technical </a:t>
            </a:r>
            <a:r>
              <a:rPr lang="en-US" dirty="0" smtClean="0"/>
              <a:t>perspective: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>
              <a:buFont typeface="Wingdings" charset="2"/>
              <a:buChar char="§"/>
            </a:pPr>
            <a:r>
              <a:rPr lang="en-US" dirty="0"/>
              <a:t>Scale-out and distributed design </a:t>
            </a:r>
          </a:p>
          <a:p>
            <a:pPr>
              <a:buFont typeface="Wingdings" charset="2"/>
              <a:buChar char="§"/>
            </a:pPr>
            <a:endParaRPr lang="en-US" dirty="0"/>
          </a:p>
          <a:p>
            <a:pPr>
              <a:buFont typeface="Wingdings" charset="2"/>
              <a:buChar char="§"/>
            </a:pPr>
            <a:r>
              <a:rPr lang="en-US" dirty="0"/>
              <a:t>Service-oriented architecture </a:t>
            </a:r>
            <a:r>
              <a:rPr lang="en-US" dirty="0" smtClean="0"/>
              <a:t>integrated with AWS </a:t>
            </a:r>
            <a:r>
              <a:rPr lang="en-US" dirty="0"/>
              <a:t>services</a:t>
            </a:r>
          </a:p>
          <a:p>
            <a:pPr>
              <a:buFont typeface="Wingdings" charset="2"/>
              <a:buChar char="§"/>
            </a:pPr>
            <a:endParaRPr lang="en-US" dirty="0"/>
          </a:p>
          <a:p>
            <a:pPr>
              <a:buFont typeface="Wingdings" charset="2"/>
              <a:buChar char="§"/>
            </a:pPr>
            <a:r>
              <a:rPr lang="en-US" dirty="0"/>
              <a:t>Automate administrative </a:t>
            </a:r>
            <a:r>
              <a:rPr lang="en-US" dirty="0" smtClean="0"/>
              <a:t>tasks</a:t>
            </a:r>
          </a:p>
        </p:txBody>
      </p:sp>
      <p:pic>
        <p:nvPicPr>
          <p:cNvPr id="4" name="Picture 3" descr="Amazon-Auror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2185" y="4816005"/>
            <a:ext cx="1761816" cy="2018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5391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6600" b="1" u="sng" dirty="0" smtClean="0"/>
              <a:t>Q</a:t>
            </a:r>
            <a:r>
              <a:rPr lang="en-US" dirty="0" smtClean="0"/>
              <a:t>uestions?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1206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6600" b="1" u="sng" dirty="0" smtClean="0"/>
              <a:t>T</a:t>
            </a:r>
            <a:r>
              <a:rPr lang="en-US" dirty="0" smtClean="0"/>
              <a:t>he end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i="1" dirty="0" smtClean="0"/>
              <a:t>Thank you!</a:t>
            </a:r>
          </a:p>
          <a:p>
            <a:pPr marL="0" indent="0" algn="ctr">
              <a:buNone/>
            </a:pP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7120801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sz="7300" b="1" u="sng" dirty="0" smtClean="0"/>
              <a:t>S</a:t>
            </a:r>
            <a:r>
              <a:rPr lang="en-US" dirty="0" smtClean="0"/>
              <a:t>cale-out, distributed architecture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4" name="Picture 3" descr="Screen Shot 2017-12-14 at 11.35.1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17638"/>
            <a:ext cx="9144000" cy="412603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11640" y="4228896"/>
            <a:ext cx="3684114" cy="108862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5391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sz="7300" b="1" u="sng" dirty="0" smtClean="0"/>
              <a:t>I</a:t>
            </a:r>
            <a:r>
              <a:rPr lang="en-US" dirty="0" smtClean="0"/>
              <a:t>ntegrated with the cloud ecosystem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4" name="Picture 3" descr="Screen Shot 2017-12-14 at 11.44.4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444240"/>
            <a:ext cx="9144001" cy="4681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5391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sz="7300" b="1" u="sng" dirty="0" smtClean="0"/>
              <a:t>A</a:t>
            </a:r>
            <a:r>
              <a:rPr lang="en-US" dirty="0" smtClean="0"/>
              <a:t>utomation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4" name="Picture 3" descr="Screen Shot 2017-12-14 at 11.47.2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0200"/>
            <a:ext cx="9144000" cy="3524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5391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sz="7300" b="1" u="sng" dirty="0" smtClean="0"/>
              <a:t>W</a:t>
            </a:r>
            <a:r>
              <a:rPr lang="en-US" dirty="0" smtClean="0"/>
              <a:t>hy use Aurora?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4" name="Picture 3" descr="Screen Shot 2017-12-14 at 11.50.3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88884"/>
            <a:ext cx="9144000" cy="3237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5528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sz="7300" b="1" u="sng" dirty="0" smtClean="0"/>
              <a:t>U</a:t>
            </a:r>
            <a:r>
              <a:rPr lang="en-US" dirty="0" smtClean="0"/>
              <a:t>se case examples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pPr>
              <a:buFont typeface="Wingdings" charset="2"/>
              <a:buChar char="§"/>
            </a:pPr>
            <a:r>
              <a:rPr lang="en-US" b="1" u="sng" dirty="0" smtClean="0"/>
              <a:t>H</a:t>
            </a:r>
            <a:r>
              <a:rPr lang="en-US" dirty="0" smtClean="0"/>
              <a:t>ighly-available persistent data store</a:t>
            </a:r>
          </a:p>
        </p:txBody>
      </p:sp>
      <p:pic>
        <p:nvPicPr>
          <p:cNvPr id="7" name="Picture 6" descr="Screen Shot 2017-12-14 at 11.59.4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93804"/>
            <a:ext cx="9144000" cy="2492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5528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sz="7300" b="1" u="sng" dirty="0" smtClean="0"/>
              <a:t>A</a:t>
            </a:r>
            <a:r>
              <a:rPr lang="en-US" dirty="0" smtClean="0"/>
              <a:t>urora is fast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u="sng" dirty="0" smtClean="0"/>
              <a:t>5</a:t>
            </a:r>
            <a:r>
              <a:rPr lang="en-US" dirty="0" smtClean="0"/>
              <a:t> x faster than RDS MySQL 5.6 &amp; 5.7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4" name="Picture 3" descr="Screen Shot 2017-12-14 at 12.04.3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47447"/>
            <a:ext cx="9144000" cy="4322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5528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1304</TotalTime>
  <Words>503</Words>
  <Application>Microsoft Macintosh PowerPoint</Application>
  <PresentationFormat>On-screen Show (4:3)</PresentationFormat>
  <Paragraphs>128</Paragraphs>
  <Slides>31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2" baseType="lpstr">
      <vt:lpstr>Office Theme</vt:lpstr>
      <vt:lpstr>AWS re:invent 2017 Getting started with AWS Aurora  summary  and highlights</vt:lpstr>
      <vt:lpstr>What is AWS Aurora?</vt:lpstr>
      <vt:lpstr>What is AWS Aurora?</vt:lpstr>
      <vt:lpstr>Scale-out, distributed architecture</vt:lpstr>
      <vt:lpstr>Integrated with the cloud ecosystem</vt:lpstr>
      <vt:lpstr>Automation</vt:lpstr>
      <vt:lpstr>Why use Aurora?</vt:lpstr>
      <vt:lpstr>Use case examples</vt:lpstr>
      <vt:lpstr>Aurora is fast</vt:lpstr>
      <vt:lpstr>Aurora scales well</vt:lpstr>
      <vt:lpstr>How does it achieve this performance?</vt:lpstr>
      <vt:lpstr>How does it achieve this performance?</vt:lpstr>
      <vt:lpstr>How does it achieve this performance?</vt:lpstr>
      <vt:lpstr>How does it achieve this performance?</vt:lpstr>
      <vt:lpstr>Database schema update</vt:lpstr>
      <vt:lpstr>Database schema update</vt:lpstr>
      <vt:lpstr>Availability</vt:lpstr>
      <vt:lpstr>Availability</vt:lpstr>
      <vt:lpstr>Availability</vt:lpstr>
      <vt:lpstr>Availability</vt:lpstr>
      <vt:lpstr>Security</vt:lpstr>
      <vt:lpstr>Database activity monitoring</vt:lpstr>
      <vt:lpstr>Easy to use</vt:lpstr>
      <vt:lpstr>Easy to use</vt:lpstr>
      <vt:lpstr>Cheap and cheerful</vt:lpstr>
      <vt:lpstr>Cheap as chips</vt:lpstr>
      <vt:lpstr>Cheap as chips</vt:lpstr>
      <vt:lpstr>Cheap as chips</vt:lpstr>
      <vt:lpstr>Coming soon &amp; new</vt:lpstr>
      <vt:lpstr>Questions?</vt:lpstr>
      <vt:lpstr>The end</vt:lpstr>
    </vt:vector>
  </TitlesOfParts>
  <Company>BBC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CPS Notification Service</dc:title>
  <dc:creator>Atanas Kuzmanov</dc:creator>
  <cp:lastModifiedBy>Atanas Kuzmanov</cp:lastModifiedBy>
  <cp:revision>157</cp:revision>
  <dcterms:created xsi:type="dcterms:W3CDTF">2017-10-12T09:53:22Z</dcterms:created>
  <dcterms:modified xsi:type="dcterms:W3CDTF">2018-03-06T18:11:20Z</dcterms:modified>
</cp:coreProperties>
</file>